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sldIdLst>
    <p:sldId id="261" r:id="rId4"/>
    <p:sldId id="256" r:id="rId5"/>
    <p:sldId id="277" r:id="rId6"/>
    <p:sldId id="257" r:id="rId7"/>
    <p:sldId id="260" r:id="rId8"/>
    <p:sldId id="280" r:id="rId9"/>
    <p:sldId id="266" r:id="rId10"/>
    <p:sldId id="265" r:id="rId11"/>
    <p:sldId id="304" r:id="rId12"/>
    <p:sldId id="267" r:id="rId13"/>
    <p:sldId id="299" r:id="rId14"/>
    <p:sldId id="302" r:id="rId15"/>
    <p:sldId id="298" r:id="rId16"/>
    <p:sldId id="301" r:id="rId17"/>
    <p:sldId id="300" r:id="rId18"/>
    <p:sldId id="269" r:id="rId19"/>
    <p:sldId id="282" r:id="rId20"/>
    <p:sldId id="270" r:id="rId21"/>
    <p:sldId id="327" r:id="rId22"/>
    <p:sldId id="333" r:id="rId23"/>
    <p:sldId id="273" r:id="rId24"/>
    <p:sldId id="322" r:id="rId25"/>
    <p:sldId id="281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2A7BF6-C5C4-4205-9124-9156D5A0FF62}" type="doc">
      <dgm:prSet loTypeId="urn:microsoft.com/office/officeart/2005/8/layout/chart3" loCatId="relationship" qsTypeId="urn:microsoft.com/office/officeart/2005/8/quickstyle/simple2" qsCatId="simple" csTypeId="urn:microsoft.com/office/officeart/2005/8/colors/accent1_2" csCatId="accent1" phldr="0"/>
      <dgm:spPr/>
    </dgm:pt>
    <dgm:pt modelId="{65F48770-481A-4163-AFC7-D503548ED498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1/</a:t>
          </a:r>
          <a:r>
            <a:rPr lang="en-US"/>
            <a:t>4</a:t>
          </a:r>
          <a:r>
            <a:rPr lang="en-US"/>
            <a:t/>
          </a:r>
          <a:endParaRPr lang="en-US"/>
        </a:p>
      </dgm:t>
    </dgm:pt>
    <dgm:pt modelId="{B0F50286-39B7-44BA-B5D7-218AF3B2E4E5}" cxnId="{17C7A18F-14FC-4151-BA30-926F1745EF82}" type="parTrans">
      <dgm:prSet/>
      <dgm:spPr/>
    </dgm:pt>
    <dgm:pt modelId="{1EAF902D-B9E5-4236-8885-C26B25E2D413}" cxnId="{17C7A18F-14FC-4151-BA30-926F1745EF82}" type="sibTrans">
      <dgm:prSet/>
      <dgm:spPr/>
    </dgm:pt>
    <dgm:pt modelId="{2C166240-2FEC-4B65-9C29-F0E6CC1B009D}">
      <dgm:prSet/>
      <dgm:spPr/>
      <dgm:t>
        <a:bodyPr/>
        <a:p>
          <a:endParaRPr altLang="en-US"/>
        </a:p>
      </dgm:t>
    </dgm:pt>
    <dgm:pt modelId="{3FE1D452-E396-483C-A0A2-A5EE0BE80E8C}" cxnId="{0BDF4FFD-1FBD-42AF-82A7-4A0A3043C0CC}" type="parTrans">
      <dgm:prSet/>
      <dgm:spPr/>
    </dgm:pt>
    <dgm:pt modelId="{5FA05D3F-6055-4B59-BABE-ADC189AFFE2E}" cxnId="{0BDF4FFD-1FBD-42AF-82A7-4A0A3043C0CC}" type="sibTrans">
      <dgm:prSet/>
      <dgm:spPr/>
    </dgm:pt>
    <dgm:pt modelId="{8FC2087B-DBAB-4B99-92CD-E346FD81DB06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7BA47608-A888-42CD-AE60-06756AF5F262}" cxnId="{7EC27620-867A-401E-B380-1916EAB701FC}" type="parTrans">
      <dgm:prSet/>
      <dgm:spPr/>
    </dgm:pt>
    <dgm:pt modelId="{D4AA31C8-39A3-42E7-885F-549031C4BE38}" cxnId="{7EC27620-867A-401E-B380-1916EAB701FC}" type="sibTrans">
      <dgm:prSet/>
      <dgm:spPr/>
    </dgm:pt>
    <dgm:pt modelId="{9DD32921-4C93-4755-8DBC-C93D5A9C26A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E7BC373D-5454-4F08-B23A-12FA48E32AB9}" cxnId="{4CFFE1D9-8A02-49FB-957A-2677754BC2DB}" type="parTrans">
      <dgm:prSet/>
      <dgm:spPr/>
    </dgm:pt>
    <dgm:pt modelId="{7C979ACF-5070-4EAA-8EBC-4F3FA84673AE}" cxnId="{4CFFE1D9-8A02-49FB-957A-2677754BC2DB}" type="sibTrans">
      <dgm:prSet/>
      <dgm:spPr/>
    </dgm:pt>
    <dgm:pt modelId="{389ABB26-7898-463D-9239-33CEB89F6AF7}" type="pres">
      <dgm:prSet presAssocID="{7D2A7BF6-C5C4-4205-9124-9156D5A0FF62}" presName="compositeShape" presStyleCnt="0">
        <dgm:presLayoutVars>
          <dgm:chMax val="7"/>
          <dgm:dir/>
          <dgm:resizeHandles val="exact"/>
        </dgm:presLayoutVars>
      </dgm:prSet>
      <dgm:spPr/>
    </dgm:pt>
    <dgm:pt modelId="{9D0F1FAC-E2B7-47D9-AF9E-8567148D7A1D}" type="pres">
      <dgm:prSet presAssocID="{7D2A7BF6-C5C4-4205-9124-9156D5A0FF62}" presName="wedge1" presStyleLbl="node1" presStyleIdx="0" presStyleCnt="4"/>
      <dgm:spPr/>
    </dgm:pt>
    <dgm:pt modelId="{170B9FDA-8349-46CB-AD74-A643C221A342}" type="pres">
      <dgm:prSet presAssocID="{7D2A7BF6-C5C4-4205-9124-9156D5A0FF62}" presName="wedge1Tx" presStyleCnt="0">
        <dgm:presLayoutVars>
          <dgm:chMax val="0"/>
          <dgm:chPref val="0"/>
          <dgm:bulletEnabled val="1"/>
        </dgm:presLayoutVars>
      </dgm:prSet>
      <dgm:spPr/>
    </dgm:pt>
    <dgm:pt modelId="{E39900BC-8280-4B85-BA2D-D2EC42E5E3C8}" type="pres">
      <dgm:prSet presAssocID="{7D2A7BF6-C5C4-4205-9124-9156D5A0FF62}" presName="wedge2" presStyleLbl="node1" presStyleIdx="1" presStyleCnt="4"/>
      <dgm:spPr/>
    </dgm:pt>
    <dgm:pt modelId="{D228BC7F-53A7-491C-8EEB-093E1438ECD9}" type="pres">
      <dgm:prSet presAssocID="{7D2A7BF6-C5C4-4205-9124-9156D5A0FF62}" presName="wedge2Tx" presStyleCnt="0">
        <dgm:presLayoutVars>
          <dgm:chMax val="0"/>
          <dgm:chPref val="0"/>
          <dgm:bulletEnabled val="1"/>
        </dgm:presLayoutVars>
      </dgm:prSet>
      <dgm:spPr/>
    </dgm:pt>
    <dgm:pt modelId="{5CA0BC8A-FE97-4043-AD4F-D6CB2A4406DC}" type="pres">
      <dgm:prSet presAssocID="{7D2A7BF6-C5C4-4205-9124-9156D5A0FF62}" presName="wedge3" presStyleLbl="node1" presStyleIdx="2" presStyleCnt="4"/>
      <dgm:spPr/>
    </dgm:pt>
    <dgm:pt modelId="{B8E19202-8549-46AE-8EC0-72F2657E12EA}" type="pres">
      <dgm:prSet presAssocID="{7D2A7BF6-C5C4-4205-9124-9156D5A0FF62}" presName="wedge3Tx" presStyleCnt="0">
        <dgm:presLayoutVars>
          <dgm:chMax val="0"/>
          <dgm:chPref val="0"/>
          <dgm:bulletEnabled val="1"/>
        </dgm:presLayoutVars>
      </dgm:prSet>
      <dgm:spPr/>
    </dgm:pt>
    <dgm:pt modelId="{C9A929E1-F782-4042-BB55-90021DF21B96}" type="pres">
      <dgm:prSet presAssocID="{7D2A7BF6-C5C4-4205-9124-9156D5A0FF62}" presName="wedge4" presStyleLbl="node1" presStyleIdx="3" presStyleCnt="4"/>
      <dgm:spPr/>
    </dgm:pt>
    <dgm:pt modelId="{D361EE39-F24C-4933-AE94-01F7551969DD}" type="pres">
      <dgm:prSet presAssocID="{7D2A7BF6-C5C4-4205-9124-9156D5A0FF62}" presName="wedge4Tx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7C7A18F-14FC-4151-BA30-926F1745EF82}" srcId="{7D2A7BF6-C5C4-4205-9124-9156D5A0FF62}" destId="{65F48770-481A-4163-AFC7-D503548ED498}" srcOrd="0" destOrd="0" parTransId="{B0F50286-39B7-44BA-B5D7-218AF3B2E4E5}" sibTransId="{1EAF902D-B9E5-4236-8885-C26B25E2D413}"/>
    <dgm:cxn modelId="{0BDF4FFD-1FBD-42AF-82A7-4A0A3043C0CC}" srcId="{7D2A7BF6-C5C4-4205-9124-9156D5A0FF62}" destId="{2C166240-2FEC-4B65-9C29-F0E6CC1B009D}" srcOrd="1" destOrd="0" parTransId="{3FE1D452-E396-483C-A0A2-A5EE0BE80E8C}" sibTransId="{5FA05D3F-6055-4B59-BABE-ADC189AFFE2E}"/>
    <dgm:cxn modelId="{7EC27620-867A-401E-B380-1916EAB701FC}" srcId="{7D2A7BF6-C5C4-4205-9124-9156D5A0FF62}" destId="{8FC2087B-DBAB-4B99-92CD-E346FD81DB06}" srcOrd="2" destOrd="0" parTransId="{7BA47608-A888-42CD-AE60-06756AF5F262}" sibTransId="{D4AA31C8-39A3-42E7-885F-549031C4BE38}"/>
    <dgm:cxn modelId="{4CFFE1D9-8A02-49FB-957A-2677754BC2DB}" srcId="{7D2A7BF6-C5C4-4205-9124-9156D5A0FF62}" destId="{9DD32921-4C93-4755-8DBC-C93D5A9C26AA}" srcOrd="3" destOrd="0" parTransId="{E7BC373D-5454-4F08-B23A-12FA48E32AB9}" sibTransId="{7C979ACF-5070-4EAA-8EBC-4F3FA84673AE}"/>
    <dgm:cxn modelId="{79593AEB-E615-4647-9EC2-E93BCE642C1A}" type="presOf" srcId="{7D2A7BF6-C5C4-4205-9124-9156D5A0FF62}" destId="{389ABB26-7898-463D-9239-33CEB89F6AF7}" srcOrd="0" destOrd="0" presId="urn:microsoft.com/office/officeart/2005/8/layout/chart3"/>
    <dgm:cxn modelId="{6EB8A91B-A60C-4003-A2E2-558C20D682A2}" type="presParOf" srcId="{389ABB26-7898-463D-9239-33CEB89F6AF7}" destId="{9D0F1FAC-E2B7-47D9-AF9E-8567148D7A1D}" srcOrd="0" destOrd="0" presId="urn:microsoft.com/office/officeart/2005/8/layout/chart3"/>
    <dgm:cxn modelId="{84B3EDC9-FB8F-414A-A051-FB1070AEA93C}" type="presOf" srcId="{65F48770-481A-4163-AFC7-D503548ED498}" destId="{9D0F1FAC-E2B7-47D9-AF9E-8567148D7A1D}" srcOrd="0" destOrd="0" presId="urn:microsoft.com/office/officeart/2005/8/layout/chart3"/>
    <dgm:cxn modelId="{0126DCEA-8263-45BD-B563-1D970995CE09}" type="presParOf" srcId="{389ABB26-7898-463D-9239-33CEB89F6AF7}" destId="{170B9FDA-8349-46CB-AD74-A643C221A342}" srcOrd="1" destOrd="0" presId="urn:microsoft.com/office/officeart/2005/8/layout/chart3"/>
    <dgm:cxn modelId="{EE8280A7-10F6-4545-8B93-B0D884074B28}" type="presOf" srcId="{65F48770-481A-4163-AFC7-D503548ED498}" destId="{170B9FDA-8349-46CB-AD74-A643C221A342}" srcOrd="1" destOrd="0" presId="urn:microsoft.com/office/officeart/2005/8/layout/chart3"/>
    <dgm:cxn modelId="{2A988AAE-59F8-4E61-B0F5-2D00C0AD1F31}" type="presParOf" srcId="{389ABB26-7898-463D-9239-33CEB89F6AF7}" destId="{E39900BC-8280-4B85-BA2D-D2EC42E5E3C8}" srcOrd="2" destOrd="0" presId="urn:microsoft.com/office/officeart/2005/8/layout/chart3"/>
    <dgm:cxn modelId="{792EA3A7-9329-4C78-923B-D0AA88F8731F}" type="presOf" srcId="{2C166240-2FEC-4B65-9C29-F0E6CC1B009D}" destId="{E39900BC-8280-4B85-BA2D-D2EC42E5E3C8}" srcOrd="0" destOrd="0" presId="urn:microsoft.com/office/officeart/2005/8/layout/chart3"/>
    <dgm:cxn modelId="{D824934D-CD55-468F-A1AA-40509C01F5A6}" type="presParOf" srcId="{389ABB26-7898-463D-9239-33CEB89F6AF7}" destId="{D228BC7F-53A7-491C-8EEB-093E1438ECD9}" srcOrd="3" destOrd="0" presId="urn:microsoft.com/office/officeart/2005/8/layout/chart3"/>
    <dgm:cxn modelId="{3420678E-E744-411A-8DEC-7CC14ACBEAF5}" type="presOf" srcId="{2C166240-2FEC-4B65-9C29-F0E6CC1B009D}" destId="{D228BC7F-53A7-491C-8EEB-093E1438ECD9}" srcOrd="1" destOrd="0" presId="urn:microsoft.com/office/officeart/2005/8/layout/chart3"/>
    <dgm:cxn modelId="{0385EF7E-F263-4217-808B-BFCA381CC8A9}" type="presParOf" srcId="{389ABB26-7898-463D-9239-33CEB89F6AF7}" destId="{5CA0BC8A-FE97-4043-AD4F-D6CB2A4406DC}" srcOrd="4" destOrd="0" presId="urn:microsoft.com/office/officeart/2005/8/layout/chart3"/>
    <dgm:cxn modelId="{C8690200-0E2F-49C6-98F8-888708EB92D2}" type="presOf" srcId="{8FC2087B-DBAB-4B99-92CD-E346FD81DB06}" destId="{5CA0BC8A-FE97-4043-AD4F-D6CB2A4406DC}" srcOrd="0" destOrd="0" presId="urn:microsoft.com/office/officeart/2005/8/layout/chart3"/>
    <dgm:cxn modelId="{98C257FC-F49C-43B7-B5E7-1CC7E753A076}" type="presParOf" srcId="{389ABB26-7898-463D-9239-33CEB89F6AF7}" destId="{B8E19202-8549-46AE-8EC0-72F2657E12EA}" srcOrd="5" destOrd="0" presId="urn:microsoft.com/office/officeart/2005/8/layout/chart3"/>
    <dgm:cxn modelId="{9E360785-2C1D-4ABB-AE53-A34D5368292D}" type="presOf" srcId="{8FC2087B-DBAB-4B99-92CD-E346FD81DB06}" destId="{B8E19202-8549-46AE-8EC0-72F2657E12EA}" srcOrd="1" destOrd="0" presId="urn:microsoft.com/office/officeart/2005/8/layout/chart3"/>
    <dgm:cxn modelId="{10AE9EE8-9ADA-4B60-8CC8-ACCDD2A52498}" type="presParOf" srcId="{389ABB26-7898-463D-9239-33CEB89F6AF7}" destId="{C9A929E1-F782-4042-BB55-90021DF21B96}" srcOrd="6" destOrd="0" presId="urn:microsoft.com/office/officeart/2005/8/layout/chart3"/>
    <dgm:cxn modelId="{88372232-B5FC-4C6C-B74D-EFD70FA175AB}" type="presOf" srcId="{9DD32921-4C93-4755-8DBC-C93D5A9C26AA}" destId="{C9A929E1-F782-4042-BB55-90021DF21B96}" srcOrd="0" destOrd="0" presId="urn:microsoft.com/office/officeart/2005/8/layout/chart3"/>
    <dgm:cxn modelId="{42048B4B-D370-4322-8304-D8C8ACA83164}" type="presParOf" srcId="{389ABB26-7898-463D-9239-33CEB89F6AF7}" destId="{D361EE39-F24C-4933-AE94-01F7551969DD}" srcOrd="7" destOrd="0" presId="urn:microsoft.com/office/officeart/2005/8/layout/chart3"/>
    <dgm:cxn modelId="{C7F9F6DB-FE26-48F0-B784-D30B75042160}" type="presOf" srcId="{9DD32921-4C93-4755-8DBC-C93D5A9C26AA}" destId="{D361EE39-F24C-4933-AE94-01F7551969DD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2678430" cy="2678430"/>
        <a:chOff x="0" y="0"/>
        <a:chExt cx="2678430" cy="2678430"/>
      </a:xfrm>
    </dsp:grpSpPr>
    <dsp:sp modelId="{9D0F1FAC-E2B7-47D9-AF9E-8567148D7A1D}">
      <dsp:nvSpPr>
        <dsp:cNvPr id="3" name="Pie 2"/>
        <dsp:cNvSpPr/>
      </dsp:nvSpPr>
      <dsp:spPr bwMode="white">
        <a:xfrm>
          <a:off x="939863" y="166866"/>
          <a:ext cx="2249881" cy="2249881"/>
        </a:xfrm>
        <a:prstGeom prst="pie">
          <a:avLst>
            <a:gd name="adj1" fmla="val 16200000"/>
            <a:gd name="adj2" fmla="val 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/>
            <a:t>1/</a:t>
          </a:r>
          <a:r>
            <a:rPr lang="en-US"/>
            <a:t>4</a:t>
          </a:r>
          <a:endParaRPr lang="en-US"/>
        </a:p>
      </dsp:txBody>
      <dsp:txXfrm>
        <a:off x="939863" y="166866"/>
        <a:ext cx="2249881" cy="2249881"/>
      </dsp:txXfrm>
    </dsp:sp>
    <dsp:sp modelId="{E39900BC-8280-4B85-BA2D-D2EC42E5E3C8}">
      <dsp:nvSpPr>
        <dsp:cNvPr id="4" name="Pie 3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0"/>
            <a:gd name="adj2" fmla="val 54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845046" y="261683"/>
        <a:ext cx="2249881" cy="2249881"/>
      </dsp:txXfrm>
    </dsp:sp>
    <dsp:sp modelId="{5CA0BC8A-FE97-4043-AD4F-D6CB2A4406DC}">
      <dsp:nvSpPr>
        <dsp:cNvPr id="5" name="Pie 4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5400000"/>
            <a:gd name="adj2" fmla="val 108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/>
        </a:p>
      </dsp:txBody>
      <dsp:txXfrm>
        <a:off x="845046" y="261683"/>
        <a:ext cx="2249881" cy="2249881"/>
      </dsp:txXfrm>
    </dsp:sp>
    <dsp:sp modelId="{C9A929E1-F782-4042-BB55-90021DF21B96}">
      <dsp:nvSpPr>
        <dsp:cNvPr id="6" name="Pie 5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10800000"/>
            <a:gd name="adj2" fmla="val 162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/>
        </a:p>
      </dsp:txBody>
      <dsp:txXfrm>
        <a:off x="845046" y="261683"/>
        <a:ext cx="2249881" cy="2249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4467" y="3874951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94467" y="585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_AND_BODY_1_1">
    <p:bg>
      <p:bgPr>
        <a:solidFill>
          <a:schemeClr val="accent3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_AND_TWO_COLUMNS_2_1">
    <p:bg>
      <p:bgPr>
        <a:solidFill>
          <a:schemeClr val="accent3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_AND_TWO_COLUMNS_1_1_1">
    <p:bg>
      <p:bgPr>
        <a:solidFill>
          <a:schemeClr val="accent3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7" name="Google Shape;77;p15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8" name="Google Shape;78;p15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_ONLY_1_1">
    <p:bg>
      <p:bgPr>
        <a:solidFill>
          <a:schemeClr val="accent3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_1_1">
    <p:bg>
      <p:bgPr>
        <a:solidFill>
          <a:schemeClr val="accent3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4467" y="3874951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94467" y="585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45433" y="23143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845433" y="48619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45433" y="427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45433" y="23143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845433" y="48619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45433" y="427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754367" y="21111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9" name="Google Shape;19;p4"/>
          <p:cNvSpPr txBox="1"/>
          <p:nvPr>
            <p:ph type="subTitle" idx="1"/>
          </p:nvPr>
        </p:nvSpPr>
        <p:spPr>
          <a:xfrm>
            <a:off x="642233" y="46587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TITLE_1_1_1_1">
    <p:bg>
      <p:bgPr>
        <a:solidFill>
          <a:schemeClr val="accent3"/>
        </a:solid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9" name="Google Shape;49;p9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50" name="Google Shape;50;p9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9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_AND_BODY_1_1">
    <p:bg>
      <p:bgPr>
        <a:solidFill>
          <a:schemeClr val="accent3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754367" y="21111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9" name="Google Shape;19;p4"/>
          <p:cNvSpPr txBox="1"/>
          <p:nvPr>
            <p:ph type="subTitle" idx="1"/>
          </p:nvPr>
        </p:nvSpPr>
        <p:spPr>
          <a:xfrm>
            <a:off x="642233" y="46587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_AND_TWO_COLUMNS_2_1">
    <p:bg>
      <p:bgPr>
        <a:solidFill>
          <a:schemeClr val="accent3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_AND_TWO_COLUMNS_1_1_1">
    <p:bg>
      <p:bgPr>
        <a:solidFill>
          <a:schemeClr val="accent3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7" name="Google Shape;77;p15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8" name="Google Shape;78;p15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_ONLY_1_1">
    <p:bg>
      <p:bgPr>
        <a:solidFill>
          <a:schemeClr val="accent3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_1_1">
    <p:bg>
      <p:bgPr>
        <a:solidFill>
          <a:schemeClr val="accent3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TITLE_1_1_1_1">
    <p:bg>
      <p:bgPr>
        <a:solidFill>
          <a:schemeClr val="accent3"/>
        </a:solid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9" name="Google Shape;49;p9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50" name="Google Shape;50;p9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9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defipulse.com/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aavewatch.com/" TargetMode="Externa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hyperlink" Target="https://etherscan.io/tx/0x5d5bbfe0b666631916adb8a56821b204d97e75e2a852945ac7396a82e207e0ca" TargetMode="Externa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hyperlink" Target="https://github.com/Uniswap/governance/blob/master/contracts/Uni.so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hyperlink" Target="https://app.uniswap.org/#/swap" TargetMode="Externa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hyperlink" Target="https://www.curve.fi/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hyperlink" Target="https://www.stakingrewards.com/" TargetMode="Externa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link.smartcontract.com/whitepaper" TargetMode="Externa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hyperlink" Target="https://app.barnbridge.com/pools" TargetMode="Externa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usdebtclock.org/" TargetMode="External"/><Relationship Id="rId1" Type="http://schemas.openxmlformats.org/officeDocument/2006/relationships/hyperlink" Target="https://en.wikipedia.org/wiki/Corralito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hyperlink" Target="https://duckduckgo.com/?t=ffab&amp;q=venezuela+stock+market&amp;iax=images&amp;ia=images" TargetMode="External"/><Relationship Id="rId7" Type="http://schemas.openxmlformats.org/officeDocument/2006/relationships/image" Target="../media/image9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etherscan.io/gastracker" TargetMode="External"/><Relationship Id="rId2" Type="http://schemas.openxmlformats.org/officeDocument/2006/relationships/hyperlink" Target="https://docs.google.com/spreadsheets/d/1m89CVujrQe5LAFJ8-YAUCcNK950dUzMQPMJBxRtGCqs/edit#gid=0" TargetMode="External"/><Relationship Id="rId1" Type="http://schemas.openxmlformats.org/officeDocument/2006/relationships/hyperlink" Target="https://bitinfocharts.com/comparison/transactionfees-btc-eth.html#3m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r>
              <a:rPr lang="en-US"/>
              <a:t>Cryptocurrency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187450"/>
            <a:ext cx="10972800" cy="2880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Půjčky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2800"/>
              <a:t>Aave</a:t>
            </a:r>
            <a:r>
              <a:rPr lang="cs-CZ" altLang="en-US" sz="2800"/>
              <a:t>, C</a:t>
            </a:r>
            <a:r>
              <a:rPr lang="en-US" altLang="cs-CZ" sz="2800"/>
              <a:t>ompound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Exchange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</a:t>
            </a:r>
            <a:r>
              <a:rPr lang="en-US" altLang="cs-CZ" sz="2800"/>
              <a:t>niswap</a:t>
            </a:r>
            <a:r>
              <a:rPr lang="cs-CZ" altLang="en-US" sz="2800"/>
              <a:t>, S</a:t>
            </a:r>
            <a:r>
              <a:rPr lang="en-US" altLang="cs-CZ" sz="2800"/>
              <a:t>ynthetix Network, Loopring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265" y="3362960"/>
            <a:ext cx="4972685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3363595"/>
            <a:ext cx="4946015" cy="25711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857615" y="5948045"/>
            <a:ext cx="234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3" action="ppaction://hlinkfile"/>
              </a:rPr>
              <a:t>https://defipulse.com/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065530"/>
            <a:ext cx="10972800" cy="4225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Aave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plně kryté (fully collaterized)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APY (Annual percentate yield) </a:t>
            </a:r>
            <a:r>
              <a:rPr lang="en-US" altLang="en-US" sz="3200"/>
              <a:t>- ro</a:t>
            </a:r>
            <a:r>
              <a:rPr lang="cs-CZ" altLang="en-US" sz="3200"/>
              <a:t>ční výnos</a:t>
            </a:r>
            <a:endParaRPr lang="cs-CZ" altLang="en-US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en-US" altLang="cs-CZ" sz="3200">
                <a:sym typeface="+mn-ea"/>
              </a:rPr>
              <a:t>prom</a:t>
            </a:r>
            <a:r>
              <a:rPr lang="cs-CZ" altLang="cs-CZ" sz="3200">
                <a:sym typeface="+mn-ea"/>
              </a:rPr>
              <a:t>ěnlivý podle nabídky/poptávky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Flash loan</a:t>
            </a:r>
            <a:endParaRPr lang="cs-CZ" altLang="en-US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cs-CZ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210" y="3491230"/>
            <a:ext cx="7936230" cy="2494280"/>
          </a:xfrm>
          <a:prstGeom prst="rect">
            <a:avLst/>
          </a:prstGeom>
        </p:spPr>
      </p:pic>
      <p:pic>
        <p:nvPicPr>
          <p:cNvPr id="6" name="Picture 5" descr="L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840" y="1187450"/>
            <a:ext cx="609600" cy="609600"/>
          </a:xfrm>
          <a:prstGeom prst="rect">
            <a:avLst/>
          </a:prstGeom>
        </p:spPr>
      </p:pic>
      <p:sp>
        <p:nvSpPr>
          <p:cNvPr id="5" name="Text Box 4">
            <a:hlinkClick r:id="rId3" action="ppaction://hlinkfile"/>
          </p:cNvPr>
          <p:cNvSpPr txBox="1"/>
          <p:nvPr/>
        </p:nvSpPr>
        <p:spPr>
          <a:xfrm>
            <a:off x="1101090" y="5617210"/>
            <a:ext cx="2519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u="sng"/>
              <a:t>https://aavewatch.com/</a:t>
            </a:r>
            <a:endParaRPr lang="en-US" u="sng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275080"/>
            <a:ext cx="10972800" cy="4850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sz="3600"/>
              <a:t>Flash loan</a:t>
            </a:r>
            <a:endParaRPr lang="cs-CZ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atomická transakce - půjčka se provede pouze pokud se celá splatí</a:t>
            </a:r>
            <a:endParaRPr lang="cs-CZ" altLang="en-US" sz="24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žádné krytí, poplatek 0.09%</a:t>
            </a:r>
            <a:endParaRPr lang="cs-CZ" altLang="en-US" sz="2400"/>
          </a:p>
          <a:p>
            <a:pPr marL="1485900" lvl="2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arbitráž</a:t>
            </a:r>
            <a:endParaRPr lang="cs-CZ" altLang="en-US" sz="2400"/>
          </a:p>
          <a:p>
            <a:pPr marL="1485900" lvl="2" indent="-57150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výměna krycího aktiva (collateral swap)</a:t>
            </a:r>
            <a:endParaRPr lang="cs-CZ" altLang="en-US" sz="24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liquidation </a:t>
            </a:r>
            <a:r>
              <a:rPr lang="en-US" altLang="cs-CZ" sz="2400"/>
              <a:t>(</a:t>
            </a:r>
            <a:r>
              <a:rPr lang="cs-CZ" altLang="cs-CZ" sz="2400"/>
              <a:t>obvykle to bývá drahá operace)</a:t>
            </a:r>
            <a:endParaRPr lang="cs-CZ" altLang="cs-CZ" sz="24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400"/>
          </a:p>
          <a:p>
            <a:pPr marL="1943100" lvl="3" indent="-571500" algn="l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r>
              <a:rPr lang="cs-CZ" altLang="en-US" sz="2000"/>
              <a:t>ETH půjčka na Aave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výměna ETH za BAT na Uniswapu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použití BAT jako krytí místo ETH na MakerDAO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splacení dluhu na Aave</a:t>
            </a:r>
            <a:endParaRPr lang="cs-CZ" altLang="en-US" sz="2000"/>
          </a:p>
        </p:txBody>
      </p:sp>
      <p:cxnSp>
        <p:nvCxnSpPr>
          <p:cNvPr id="5" name="Straight Connector 4"/>
          <p:cNvCxnSpPr/>
          <p:nvPr/>
        </p:nvCxnSpPr>
        <p:spPr>
          <a:xfrm>
            <a:off x="650240" y="2977515"/>
            <a:ext cx="103752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0240" y="4432935"/>
            <a:ext cx="103752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501640" y="4612640"/>
            <a:ext cx="260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https://etherscan.io/tx/...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458595"/>
            <a:ext cx="10972800" cy="3107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Uniswap (UNI)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price slippage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front-running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poplatky blockchainu (ETH)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libovoln</a:t>
            </a:r>
            <a:r>
              <a:rPr lang="cs-CZ" altLang="cs-CZ" sz="3200"/>
              <a:t>ý ERC20 lze použít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1815" y="1335405"/>
            <a:ext cx="3831590" cy="46456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38555" y="3843655"/>
            <a:ext cx="260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2" action="ppaction://hlinkfile"/>
              </a:rPr>
              <a:t>https://app.uniswap.org/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5" y="4566285"/>
            <a:ext cx="4782820" cy="1414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820" y="4550410"/>
            <a:ext cx="1987550" cy="1430020"/>
          </a:xfrm>
          <a:prstGeom prst="rect">
            <a:avLst/>
          </a:prstGeom>
        </p:spPr>
      </p:pic>
      <p:pic>
        <p:nvPicPr>
          <p:cNvPr id="10" name="Picture 9" descr="UN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165" y="1338580"/>
            <a:ext cx="609600" cy="6096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138555" y="4182110"/>
            <a:ext cx="519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6" action="ppaction://hlinkfile"/>
              </a:rPr>
              <a:t>https://github.com/Uniswap/governance/.../Uni.sol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202055"/>
            <a:ext cx="10972800" cy="4531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Curve.fi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decentralizovaná exchange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LP = liquidity provider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LP token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poplatky z obchodů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(token exchange)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sp>
        <p:nvSpPr>
          <p:cNvPr id="6" name="Text Box 5"/>
          <p:cNvSpPr txBox="1"/>
          <p:nvPr/>
        </p:nvSpPr>
        <p:spPr>
          <a:xfrm>
            <a:off x="1030605" y="4686300"/>
            <a:ext cx="221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https://www.curve.fi/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0" y="1335405"/>
            <a:ext cx="2647950" cy="107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60" y="3014345"/>
            <a:ext cx="4803140" cy="16719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173480"/>
            <a:ext cx="10972800" cy="2733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cs-CZ" sz="3200"/>
          </a:p>
          <a:p>
            <a:pPr indent="0" algn="l">
              <a:buFont typeface="Arial" panose="020B0604020202020204" pitchFamily="34" charset="0"/>
            </a:pP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YFI - yearn.finance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protokol na optimalizaci v</a:t>
            </a:r>
            <a:r>
              <a:rPr lang="cs-CZ" altLang="cs-CZ" sz="3200"/>
              <a:t>ýnosu</a:t>
            </a:r>
            <a:r>
              <a:rPr lang="en-US" altLang="cs-CZ" sz="3200"/>
              <a:t> </a:t>
            </a:r>
            <a:r>
              <a:rPr lang="cs-CZ" altLang="en-US" sz="3200"/>
              <a:t>(</a:t>
            </a:r>
            <a:r>
              <a:rPr lang="en-US" altLang="cs-CZ" sz="3200"/>
              <a:t>yield</a:t>
            </a:r>
            <a:r>
              <a:rPr lang="cs-CZ" altLang="en-US" sz="3200"/>
              <a:t>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035" y="2348865"/>
            <a:ext cx="444944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965" y="373380"/>
            <a:ext cx="1321435" cy="1160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" y="4263390"/>
            <a:ext cx="11744325" cy="16478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Governance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6325" y="1186180"/>
            <a:ext cx="2886075" cy="3914775"/>
          </a:xfrm>
          <a:prstGeom prst="rect">
            <a:avLst/>
          </a:prstGeom>
        </p:spPr>
      </p:pic>
      <p:sp>
        <p:nvSpPr>
          <p:cNvPr id="4" name="Title 6"/>
          <p:cNvSpPr/>
          <p:nvPr/>
        </p:nvSpPr>
        <p:spPr>
          <a:xfrm>
            <a:off x="609600" y="1186815"/>
            <a:ext cx="10972800" cy="2677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vol</a:t>
            </a:r>
            <a:r>
              <a:rPr lang="cs-CZ" altLang="cs-CZ" sz="3200"/>
              <a:t>í </a:t>
            </a:r>
            <a:r>
              <a:rPr lang="cs-CZ" altLang="en-US" sz="3200"/>
              <a:t>lidé s governance tokenem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váha hlasu je podle množství tokenu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různé přístupy podle blockchainu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často delegování hlasů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5194935"/>
            <a:ext cx="791527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0090"/>
            <a:ext cx="2552065" cy="26015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Staking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109980"/>
            <a:ext cx="10972800" cy="4250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zamčení </a:t>
            </a:r>
            <a:r>
              <a:rPr lang="en-US" altLang="cs-CZ" sz="2800"/>
              <a:t>minc</a:t>
            </a:r>
            <a:r>
              <a:rPr lang="cs-CZ" altLang="en-US" sz="2800"/>
              <a:t>í v kontraktu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Proof of Stake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vytváří nový block podle podílu stakeu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získává inflaci a poplatky</a:t>
            </a:r>
            <a:endParaRPr 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obvyklý zdroj nových mincí je inflace protokolu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/>
              <a:t>jindy odm</a:t>
            </a:r>
            <a:r>
              <a:rPr lang="cs-CZ" sz="2800"/>
              <a:t>ěny pochází z půjčování (např. margin trade)</a:t>
            </a:r>
            <a:endParaRPr 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např. platformy:</a:t>
            </a:r>
            <a:endParaRPr 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Atomic wallet - non-custodial</a:t>
            </a:r>
            <a:endParaRPr 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Binance - custodial</a:t>
            </a:r>
            <a:endParaRPr lang="cs-CZ" alt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5455"/>
          <a:stretch>
            <a:fillRect/>
          </a:stretch>
        </p:blipFill>
        <p:spPr>
          <a:xfrm>
            <a:off x="8808720" y="1109980"/>
            <a:ext cx="2773680" cy="136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0" y="3989070"/>
            <a:ext cx="2600325" cy="1371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38555" y="5153025"/>
            <a:ext cx="351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3" action="ppaction://hlinkfile"/>
              </a:rPr>
              <a:t>https://www.stakingrewards.com/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Oracles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916305"/>
            <a:ext cx="10972800" cy="394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4000"/>
              <a:t>LINK, BAND</a:t>
            </a:r>
            <a:endParaRPr lang="cs-CZ" altLang="en-US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řeší problém, jak dostat data do blockchainu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smart contract se dotazuje více nodů (oracle)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nody se doptávají více zdrojů dat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data se v každém kroku agregují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730" y="4473575"/>
            <a:ext cx="6829425" cy="14954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427730" y="4105275"/>
            <a:ext cx="433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2" action="ppaction://hlinkfile"/>
              </a:rPr>
              <a:t>https://link.smartcontract.com/whitepaper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Ampleforth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069340"/>
            <a:ext cx="10972800" cy="37884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4000"/>
              <a:t>AMPL</a:t>
            </a:r>
            <a:endParaRPr lang="en-US" altLang="cs-CZ" sz="40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200"/>
              <a:t>elastick</a:t>
            </a:r>
            <a:r>
              <a:rPr lang="cs-CZ" altLang="en-US" sz="3200"/>
              <a:t>é množství peněz, aby cena byla </a:t>
            </a:r>
            <a:r>
              <a:rPr lang="en-US" altLang="cs-CZ" sz="3200"/>
              <a:t>~$1</a:t>
            </a:r>
            <a:endParaRPr 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automaticky se jednou denn</a:t>
            </a:r>
            <a:r>
              <a:rPr lang="cs-CZ" altLang="en-US" sz="3200"/>
              <a:t>ě upravuje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důležitá je tržní kapitalizace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nejedná se o stablecoin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blockchain works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0255" y="4025265"/>
            <a:ext cx="7724775" cy="1762125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/>
        </p:nvSpPr>
        <p:spPr>
          <a:xfrm>
            <a:off x="609600" y="1115695"/>
            <a:ext cx="10972800" cy="2084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/>
              <a:t>Decentralizovan</a:t>
            </a:r>
            <a:r>
              <a:rPr lang="cs-CZ" sz="2800"/>
              <a:t>á účetní kniha (ledger)</a:t>
            </a:r>
            <a:endParaRPr lang="cs-CZ" sz="280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800"/>
              <a:t>Blok obsahuje transakce</a:t>
            </a:r>
            <a:endParaRPr lang="cs-CZ" sz="280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800"/>
              <a:t>Bezpečnost je zajištěna pomocí transparentnosti</a:t>
            </a:r>
            <a:endParaRPr lang="cs-CZ" sz="280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cs-CZ" altLang="en-US"/>
              <a:t>BarnBridge</a:t>
            </a:r>
            <a:endParaRPr lang="cs-CZ" altLang="en-US"/>
          </a:p>
        </p:txBody>
      </p:sp>
      <p:sp>
        <p:nvSpPr>
          <p:cNvPr id="2" name="Title 6"/>
          <p:cNvSpPr/>
          <p:nvPr/>
        </p:nvSpPr>
        <p:spPr>
          <a:xfrm>
            <a:off x="609600" y="1069340"/>
            <a:ext cx="10972800" cy="18192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4000"/>
              <a:t>BOND</a:t>
            </a:r>
            <a:endParaRPr lang="cs-CZ" altLang="en-US" sz="40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3200"/>
              <a:t>Tranchov</a:t>
            </a:r>
            <a:r>
              <a:rPr lang="cs-CZ" sz="3200"/>
              <a:t>é produtky podle rizika</a:t>
            </a:r>
            <a:endParaRPr 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265" y="1216660"/>
            <a:ext cx="363855" cy="363855"/>
          </a:xfrm>
          <a:prstGeom prst="rect">
            <a:avLst/>
          </a:prstGeom>
        </p:spPr>
      </p:pic>
      <p:sp>
        <p:nvSpPr>
          <p:cNvPr id="5" name="Text Box 4">
            <a:hlinkClick r:id="rId2" tooltip="" action="ppaction://hlinkfile"/>
          </p:cNvPr>
          <p:cNvSpPr txBox="1"/>
          <p:nvPr/>
        </p:nvSpPr>
        <p:spPr>
          <a:xfrm>
            <a:off x="1323340" y="5527040"/>
            <a:ext cx="351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https://app.barnbridge.com/pools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70" y="3208020"/>
            <a:ext cx="2927350" cy="2754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985" y="332740"/>
            <a:ext cx="2398395" cy="52616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How to analyse </a:t>
            </a:r>
            <a:r>
              <a:rPr lang="cs-CZ" altLang="en-US"/>
              <a:t>coins</a:t>
            </a:r>
            <a:endParaRPr lang="cs-CZ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6360" y="1335405"/>
            <a:ext cx="3876040" cy="1717040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525905"/>
            <a:ext cx="10972800" cy="4090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/>
              <a:t>Market Capitalization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/>
              <a:t>cena * mno</a:t>
            </a:r>
            <a:r>
              <a:rPr lang="cs-CZ" sz="2800"/>
              <a:t>žství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/>
              <a:t>Fully Diluted Valuation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Má tým zamknuté finance?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Jak a kdo získá nové coiny?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Jak získává coina na hodnotě?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Používá se v aplikaci?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Umožňuje podílet se na governance?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Ničí </a:t>
            </a:r>
            <a:r>
              <a:rPr lang="en-US" altLang="cs-CZ" sz="2800"/>
              <a:t>(burn)</a:t>
            </a:r>
            <a:r>
              <a:rPr lang="cs-CZ" altLang="en-US" sz="2800"/>
              <a:t> se za nějakých okolností?</a:t>
            </a:r>
            <a:endParaRPr lang="cs-CZ" altLang="en-US" sz="2800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How to buy crypto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8725" y="1335405"/>
            <a:ext cx="2733675" cy="2476500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007745"/>
            <a:ext cx="10972800" cy="2038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/>
              <a:t>Crypto.com</a:t>
            </a:r>
            <a:endParaRPr lang="en-US" sz="40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/>
              <a:t>Coinbase</a:t>
            </a:r>
            <a:endParaRPr lang="en-US" sz="40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/>
              <a:t>Binance</a:t>
            </a:r>
            <a:endParaRPr lang="en-US" sz="4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465" y="3569970"/>
            <a:ext cx="5005070" cy="2409190"/>
          </a:xfrm>
          <a:prstGeom prst="rect">
            <a:avLst/>
          </a:prstGeom>
        </p:spPr>
      </p:pic>
      <p:sp>
        <p:nvSpPr>
          <p:cNvPr id="5" name="Title 6"/>
          <p:cNvSpPr/>
          <p:nvPr/>
        </p:nvSpPr>
        <p:spPr>
          <a:xfrm>
            <a:off x="609600" y="3046095"/>
            <a:ext cx="10972800" cy="6362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/>
              <a:t>Postupn</a:t>
            </a:r>
            <a:r>
              <a:rPr lang="cs-CZ" sz="2800"/>
              <a:t>é menší nákupy</a:t>
            </a:r>
            <a:endParaRPr lang="cs-CZ" sz="2800"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Wallets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2050" y="3048635"/>
            <a:ext cx="3058160" cy="2919095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037590"/>
            <a:ext cx="10972800" cy="4930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Hardware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Ledger Nano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Trezor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Mobilní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Atomic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Coinbase Wallet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Papírová/železná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Opatrovnická (custodial)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exchange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75" y="571500"/>
            <a:ext cx="27813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840" y="231775"/>
            <a:ext cx="2220595" cy="14433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cs-CZ" altLang="en-US"/>
              <a:t>Questions?</a:t>
            </a:r>
            <a:endParaRPr lang="cs-CZ" altLang="en-US"/>
          </a:p>
        </p:txBody>
      </p:sp>
      <p:pic>
        <p:nvPicPr>
          <p:cNvPr id="2" name="Picture 1" descr="Untitled_Artwork"/>
          <p:cNvPicPr>
            <a:picLocks noChangeAspect="1"/>
          </p:cNvPicPr>
          <p:nvPr/>
        </p:nvPicPr>
        <p:blipFill>
          <a:blip r:embed="rId1"/>
          <a:srcRect l="11456" t="17018" r="12556" b="34546"/>
          <a:stretch>
            <a:fillRect/>
          </a:stretch>
        </p:blipFill>
        <p:spPr>
          <a:xfrm>
            <a:off x="4502150" y="1757680"/>
            <a:ext cx="3428365" cy="31457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>
          <a:xfrm>
            <a:off x="532765" y="2402840"/>
            <a:ext cx="10972800" cy="1635760"/>
          </a:xfrm>
        </p:spPr>
        <p:txBody>
          <a:bodyPr/>
          <a:p>
            <a:r>
              <a:rPr lang="en-US" sz="7200"/>
              <a:t>Thanks :)</a:t>
            </a:r>
            <a:endParaRPr lang="en-US" sz="720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Difference between coins and tokens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1518920"/>
            <a:ext cx="3344545" cy="2861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35" y="1168400"/>
            <a:ext cx="2626360" cy="3212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518920"/>
            <a:ext cx="1045210" cy="1191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65" y="2849245"/>
            <a:ext cx="1321435" cy="1160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195" y="3414395"/>
            <a:ext cx="975360" cy="859790"/>
          </a:xfrm>
          <a:prstGeom prst="rect">
            <a:avLst/>
          </a:prstGeom>
        </p:spPr>
      </p:pic>
      <p:sp>
        <p:nvSpPr>
          <p:cNvPr id="9" name="Title 6"/>
          <p:cNvSpPr/>
          <p:nvPr/>
        </p:nvSpPr>
        <p:spPr>
          <a:xfrm>
            <a:off x="609600" y="4380865"/>
            <a:ext cx="10972800" cy="165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Coins </a:t>
            </a:r>
            <a:r>
              <a:rPr lang="en-US" altLang="en-US" sz="2400"/>
              <a:t>- </a:t>
            </a:r>
            <a:r>
              <a:rPr lang="cs-CZ" altLang="en-US" sz="2400"/>
              <a:t>vlastní blockchain</a:t>
            </a:r>
            <a:endParaRPr lang="cs-CZ" altLang="en-US" sz="2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Tokens - jsou na jiném blockchain</a:t>
            </a:r>
            <a:r>
              <a:rPr lang="en-US" altLang="cs-CZ" sz="2400"/>
              <a:t>u a spl</a:t>
            </a:r>
            <a:r>
              <a:rPr lang="cs-CZ" altLang="en-US" sz="2400"/>
              <a:t>ňují nějaký standard (ERC20)</a:t>
            </a:r>
            <a:endParaRPr lang="cs-CZ" altLang="en-US" sz="2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NFT - non-fungible token, unikátní předmět</a:t>
            </a:r>
            <a:endParaRPr lang="cs-CZ" alt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5091430"/>
            <a:ext cx="2539365" cy="17665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/>
          <p:nvPr>
            <p:ph type="title"/>
          </p:nvPr>
        </p:nvSpPr>
        <p:spPr/>
        <p:txBody>
          <a:bodyPr/>
          <a:p>
            <a:r>
              <a:rPr lang="en-US"/>
              <a:t>Why we need blockchain</a:t>
            </a:r>
            <a:endParaRPr lang="en-US"/>
          </a:p>
        </p:txBody>
      </p:sp>
      <p:sp>
        <p:nvSpPr>
          <p:cNvPr id="10" name="Title 8"/>
          <p:cNvSpPr/>
          <p:nvPr/>
        </p:nvSpPr>
        <p:spPr>
          <a:xfrm>
            <a:off x="609600" y="1656715"/>
            <a:ext cx="10972800" cy="2755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Vlastnictví (your keys, your money)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Svoboda - žádná cenzura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Transparentní inflace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Přesná pravidla - vše je v kódu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600"/>
              <a:t>Trustless - </a:t>
            </a:r>
            <a:r>
              <a:rPr lang="cs-CZ" altLang="en-US" sz="3600"/>
              <a:t>nejsou potřeba zákony/soudy</a:t>
            </a:r>
            <a:endParaRPr lang="cs-CZ" altLang="en-US" sz="3600"/>
          </a:p>
        </p:txBody>
      </p:sp>
      <p:sp>
        <p:nvSpPr>
          <p:cNvPr id="11" name="Text Box 10"/>
          <p:cNvSpPr txBox="1"/>
          <p:nvPr/>
        </p:nvSpPr>
        <p:spPr>
          <a:xfrm>
            <a:off x="1234440" y="4411980"/>
            <a:ext cx="3891280" cy="3683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F0000"/>
                </a:solidFill>
                <a:hlinkClick r:id="rId1" action="ppaction://hlinkfile"/>
              </a:rPr>
              <a:t>https://en.wikipedia.org/wiki/Corralito</a:t>
            </a:r>
            <a:endParaRPr lang="en-US">
              <a:solidFill>
                <a:srgbClr val="FF0000"/>
              </a:solidFill>
              <a:hlinkClick r:id="rId1" action="ppaction://hlinkfile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34440" y="4780280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2" action="ppaction://hlinkfile"/>
              </a:rPr>
              <a:t>https://usdebtclock.org/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What is inflation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995" y="3578860"/>
            <a:ext cx="8049895" cy="2427605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326390" y="977900"/>
          <a:ext cx="4034790" cy="2678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val 9"/>
          <p:cNvSpPr/>
          <p:nvPr/>
        </p:nvSpPr>
        <p:spPr>
          <a:xfrm>
            <a:off x="4792345" y="1253490"/>
            <a:ext cx="2108200" cy="212788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itle 6"/>
          <p:cNvSpPr/>
          <p:nvPr/>
        </p:nvSpPr>
        <p:spPr>
          <a:xfrm>
            <a:off x="3526790" y="2160270"/>
            <a:ext cx="1322705" cy="5930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=?</a:t>
            </a:r>
            <a:endParaRPr lang="en-US"/>
          </a:p>
        </p:txBody>
      </p:sp>
      <p:pic>
        <p:nvPicPr>
          <p:cNvPr id="2" name="Picture 1" descr="BT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578860"/>
            <a:ext cx="609600" cy="6096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15480" y="2268855"/>
            <a:ext cx="43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$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Title 6"/>
          <p:cNvSpPr/>
          <p:nvPr/>
        </p:nvSpPr>
        <p:spPr>
          <a:xfrm>
            <a:off x="609600" y="3924300"/>
            <a:ext cx="3275965" cy="878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BTC max = 21mil.</a:t>
            </a:r>
            <a:endParaRPr 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6436360" y="3210560"/>
            <a:ext cx="5510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8" action="ppaction://hlinkfile"/>
              </a:rPr>
              <a:t>https://duckduckgo.com/?t=venezuela+stock+market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What is </a:t>
            </a:r>
            <a:r>
              <a:rPr lang="cs-CZ" altLang="en-US"/>
              <a:t>deflation</a:t>
            </a:r>
            <a:endParaRPr lang="cs-CZ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" y="1137920"/>
            <a:ext cx="5087620" cy="3684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3236595"/>
            <a:ext cx="4527550" cy="2740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490970" y="5062855"/>
            <a:ext cx="2421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cs-CZ" altLang="en-US">
                <a:solidFill>
                  <a:schemeClr val="accent2">
                    <a:lumMod val="75000"/>
                  </a:schemeClr>
                </a:solidFill>
              </a:rPr>
              <a:t>Vysypání soli do moře</a:t>
            </a:r>
            <a:endParaRPr lang="cs-CZ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39480" y="5412740"/>
            <a:ext cx="172085" cy="392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866890" y="3361055"/>
            <a:ext cx="305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cs-CZ" altLang="en-US">
                <a:solidFill>
                  <a:schemeClr val="accent2">
                    <a:lumMod val="75000"/>
                  </a:schemeClr>
                </a:solidFill>
              </a:rPr>
              <a:t>Objevení nekonečné slámky</a:t>
            </a:r>
            <a:endParaRPr lang="cs-CZ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9919970" y="3361055"/>
            <a:ext cx="615950" cy="18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0" y="1021715"/>
            <a:ext cx="2574290" cy="20656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284595" y="2868295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Cena soli: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Ethereum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161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Platforma na provádění smart kontraktů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Umožňuje provedení libovolného kódu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Poplatky se platí podle složitosti kódu (gas * gas price)</a:t>
            </a:r>
            <a:endParaRPr lang="cs-CZ" altLang="en-US" sz="2800"/>
          </a:p>
        </p:txBody>
      </p:sp>
      <p:sp>
        <p:nvSpPr>
          <p:cNvPr id="3" name="Title 6"/>
          <p:cNvSpPr/>
          <p:nvPr/>
        </p:nvSpPr>
        <p:spPr>
          <a:xfrm>
            <a:off x="609600" y="3824605"/>
            <a:ext cx="10972800" cy="1064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Programuje se v Solidity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Místo desetinných čísel se používají velká celá čísla</a:t>
            </a:r>
            <a:endParaRPr lang="en-US" altLang="cs-CZ" sz="2800"/>
          </a:p>
        </p:txBody>
      </p:sp>
      <p:sp>
        <p:nvSpPr>
          <p:cNvPr id="4" name="Text Box 3"/>
          <p:cNvSpPr txBox="1"/>
          <p:nvPr/>
        </p:nvSpPr>
        <p:spPr>
          <a:xfrm>
            <a:off x="1251585" y="2806065"/>
            <a:ext cx="716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https://bitinfocharts.com/comparison/transactionfees-btc-eth.html#3m</a:t>
            </a:r>
            <a:endParaRPr 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5140325" y="4889500"/>
          <a:ext cx="6281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710"/>
                <a:gridCol w="3140710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  <a:r>
                        <a:rPr lang="cs-CZ" altLang="en-US" sz="1200"/>
                        <a:t>ázev jednotky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Počet wei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wei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Gwei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1 000 000 000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Ether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</a:t>
                      </a:r>
                      <a:r>
                        <a:rPr lang="en-US" altLang="cs-CZ" sz="1200"/>
                        <a:t>* 10^18</a:t>
                      </a:r>
                      <a:endParaRPr lang="en-US" altLang="cs-CZ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251585" y="3174365"/>
            <a:ext cx="8444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2" action="ppaction://hlinkfile"/>
              </a:rPr>
              <a:t>https://docs.google.com/spreadsheets/d/1m89CVujrQe5LAFJ8-YAUCcNK950dUzMQPMJBxRtGCqs/edit#gid=0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251585" y="4766310"/>
            <a:ext cx="324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3" action="ppaction://hlinkfile"/>
              </a:rPr>
              <a:t>https://etherscan.io/gastracker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Stablecoins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715" y="756920"/>
            <a:ext cx="1052830" cy="1056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675" y="3023235"/>
            <a:ext cx="835660" cy="835660"/>
          </a:xfrm>
          <a:prstGeom prst="rect">
            <a:avLst/>
          </a:prstGeom>
        </p:spPr>
      </p:pic>
      <p:pic>
        <p:nvPicPr>
          <p:cNvPr id="4" name="Picture 3" descr="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00" y="1335405"/>
            <a:ext cx="2070100" cy="1164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15" y="4799330"/>
            <a:ext cx="975360" cy="859790"/>
          </a:xfrm>
          <a:prstGeom prst="rect">
            <a:avLst/>
          </a:prstGeom>
        </p:spPr>
      </p:pic>
      <p:sp>
        <p:nvSpPr>
          <p:cNvPr id="5" name="Title 6"/>
          <p:cNvSpPr/>
          <p:nvPr/>
        </p:nvSpPr>
        <p:spPr>
          <a:xfrm>
            <a:off x="609600" y="1498600"/>
            <a:ext cx="10972800" cy="3703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Hodnota fixovaná k nějakému aktivu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obvykle 1 USD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market cap. asi </a:t>
            </a:r>
            <a:r>
              <a:rPr lang="en-US" altLang="cs-CZ" sz="2800"/>
              <a:t>34</a:t>
            </a:r>
            <a:r>
              <a:rPr lang="cs-CZ" altLang="en-US" sz="2800"/>
              <a:t> mld.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centralizované varianty:</a:t>
            </a:r>
            <a:endParaRPr lang="cs-CZ" altLang="en-US" sz="2800"/>
          </a:p>
          <a:p>
            <a:pPr marL="1371600" lvl="5" indent="-571500" algn="l">
              <a:buFont typeface="Arial" panose="020B0604020202020204" pitchFamily="34" charset="0"/>
              <a:buChar char="•"/>
            </a:pPr>
            <a:r>
              <a:rPr lang="cs-CZ" altLang="en-US" sz="2800">
                <a:sym typeface="+mn-ea"/>
              </a:rPr>
              <a:t>USD, USDC, TUSD, BUSD, ...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decentralizované varianty:</a:t>
            </a: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DAI, sUSD</a:t>
            </a: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2852420"/>
            <a:ext cx="900430" cy="900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5" y="3987800"/>
            <a:ext cx="908685" cy="908685"/>
          </a:xfrm>
          <a:prstGeom prst="rect">
            <a:avLst/>
          </a:prstGeom>
        </p:spPr>
      </p:pic>
      <p:sp>
        <p:nvSpPr>
          <p:cNvPr id="11" name="Title 6"/>
          <p:cNvSpPr/>
          <p:nvPr/>
        </p:nvSpPr>
        <p:spPr>
          <a:xfrm>
            <a:off x="1518285" y="4651375"/>
            <a:ext cx="10972800" cy="11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Vytvořený token je krytý jinou měnou</a:t>
            </a:r>
            <a:endParaRPr lang="cs-CZ" altLang="en-US" sz="2800"/>
          </a:p>
          <a:p>
            <a:pPr indent="0" algn="l">
              <a:buFont typeface="Arial" panose="020B0604020202020204" pitchFamily="34" charset="0"/>
            </a:pPr>
            <a:endParaRPr lang="cs-CZ" altLang="en-US" sz="2800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cs-CZ" altLang="en-US"/>
              <a:t>MakerDAO (DAI)</a:t>
            </a:r>
            <a:endParaRPr lang="cs-CZ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9190" y="412115"/>
            <a:ext cx="975360" cy="859790"/>
          </a:xfrm>
          <a:prstGeom prst="rect">
            <a:avLst/>
          </a:prstGeom>
        </p:spPr>
      </p:pic>
      <p:sp>
        <p:nvSpPr>
          <p:cNvPr id="5" name="Title 6"/>
          <p:cNvSpPr/>
          <p:nvPr/>
        </p:nvSpPr>
        <p:spPr>
          <a:xfrm>
            <a:off x="609600" y="1498600"/>
            <a:ext cx="10972800" cy="3703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30" y="1335405"/>
            <a:ext cx="6714490" cy="4600575"/>
          </a:xfrm>
          <a:prstGeom prst="rect">
            <a:avLst/>
          </a:prstGeom>
        </p:spPr>
      </p:pic>
      <p:sp>
        <p:nvSpPr>
          <p:cNvPr id="13" name="Title 6"/>
          <p:cNvSpPr/>
          <p:nvPr/>
        </p:nvSpPr>
        <p:spPr>
          <a:xfrm>
            <a:off x="736600" y="1130935"/>
            <a:ext cx="7668260" cy="4805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AutoNum type="arabicPeriod"/>
            </a:pPr>
            <a:r>
              <a:rPr lang="cs-CZ" altLang="en-US" sz="3200"/>
              <a:t>použij </a:t>
            </a:r>
            <a:r>
              <a:rPr lang="en-US" altLang="cs-CZ" sz="3200"/>
              <a:t>ETH kr</a:t>
            </a:r>
            <a:r>
              <a:rPr lang="cs-CZ" altLang="cs-CZ" sz="3200"/>
              <a:t>ytí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AutoNum type="arabicPeriod"/>
            </a:pPr>
            <a:r>
              <a:rPr lang="cs-CZ" altLang="en-US" sz="3200"/>
              <a:t>generuj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např.: </a:t>
            </a:r>
            <a:r>
              <a:rPr lang="en-US" altLang="cs-CZ" sz="3200"/>
              <a:t>66</a:t>
            </a:r>
            <a:r>
              <a:rPr lang="cs-CZ" altLang="en-US" sz="3200"/>
              <a:t>% ETH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 poklesu ceny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vrať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přidej ETH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 zvýšení ceny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generuj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odeber ETH</a:t>
            </a:r>
            <a:endParaRPr lang="cs-CZ" altLang="en-US" sz="320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ercutio template">
  <a:themeElements>
    <a:clrScheme name="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0D0D0D"/>
      </a:hlink>
      <a:folHlink>
        <a:srgbClr val="4040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ercutio template">
  <a:themeElements>
    <a:clrScheme name="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0D0D0D"/>
      </a:hlink>
      <a:folHlink>
        <a:srgbClr val="4040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3888</Words>
  <Application>WPS Presentation</Application>
  <PresentationFormat>Widescreen</PresentationFormat>
  <Paragraphs>267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Montserrat</vt:lpstr>
      <vt:lpstr>Segoe Print</vt:lpstr>
      <vt:lpstr>Open Sans</vt:lpstr>
      <vt:lpstr>Arial</vt:lpstr>
      <vt:lpstr>Times New Roman</vt:lpstr>
      <vt:lpstr>Microsoft YaHei</vt:lpstr>
      <vt:lpstr/>
      <vt:lpstr>Arial Unicode MS</vt:lpstr>
      <vt:lpstr>Calibri</vt:lpstr>
      <vt:lpstr>Mercutio template</vt:lpstr>
      <vt:lpstr>1_Mercutio template</vt:lpstr>
      <vt:lpstr>Cryptocurrency</vt:lpstr>
      <vt:lpstr>How blockchain works</vt:lpstr>
      <vt:lpstr>Difference between coins and tokens</vt:lpstr>
      <vt:lpstr>Why we need blockchain</vt:lpstr>
      <vt:lpstr>What is inflation</vt:lpstr>
      <vt:lpstr>What is deflation</vt:lpstr>
      <vt:lpstr>Ethereum</vt:lpstr>
      <vt:lpstr>Stablecoins</vt:lpstr>
      <vt:lpstr>MakerDAO (DAI)</vt:lpstr>
      <vt:lpstr>DeFi - Decentralized Finance</vt:lpstr>
      <vt:lpstr>DeFi - Decentralized Finance</vt:lpstr>
      <vt:lpstr>DeFi - Decentralized Finance</vt:lpstr>
      <vt:lpstr>DeFi - Decentralized Finance</vt:lpstr>
      <vt:lpstr>DeFi - Decentralized Finance</vt:lpstr>
      <vt:lpstr>DeFi - Decentralized Finance</vt:lpstr>
      <vt:lpstr>Governance</vt:lpstr>
      <vt:lpstr>Staking</vt:lpstr>
      <vt:lpstr>Oracles</vt:lpstr>
      <vt:lpstr>Ampleforth</vt:lpstr>
      <vt:lpstr>Ampleforth</vt:lpstr>
      <vt:lpstr>How to analyse coins</vt:lpstr>
      <vt:lpstr>How to buy crypto</vt:lpstr>
      <vt:lpstr>Wallets</vt:lpstr>
      <vt:lpstr>Questions?</vt:lpstr>
      <vt:lpstr>Thanks :)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dc:creator/>
  <cp:lastModifiedBy>PetrUhlir</cp:lastModifiedBy>
  <cp:revision>126</cp:revision>
  <dcterms:created xsi:type="dcterms:W3CDTF">2020-09-24T19:53:00Z</dcterms:created>
  <dcterms:modified xsi:type="dcterms:W3CDTF">2021-01-18T21:16:58Z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